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6" r:id="rId2"/>
    <p:sldId id="344" r:id="rId3"/>
    <p:sldId id="345" r:id="rId4"/>
    <p:sldId id="346" r:id="rId5"/>
    <p:sldId id="354" r:id="rId6"/>
    <p:sldId id="355" r:id="rId7"/>
    <p:sldId id="356" r:id="rId8"/>
    <p:sldId id="367" r:id="rId9"/>
    <p:sldId id="348" r:id="rId10"/>
    <p:sldId id="347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53" r:id="rId19"/>
    <p:sldId id="368" r:id="rId20"/>
    <p:sldId id="369" r:id="rId21"/>
    <p:sldId id="350" r:id="rId22"/>
    <p:sldId id="370" r:id="rId23"/>
    <p:sldId id="351" r:id="rId24"/>
    <p:sldId id="371" r:id="rId25"/>
    <p:sldId id="372" r:id="rId26"/>
    <p:sldId id="357" r:id="rId27"/>
    <p:sldId id="373" r:id="rId28"/>
    <p:sldId id="374" r:id="rId29"/>
    <p:sldId id="375" r:id="rId30"/>
    <p:sldId id="376" r:id="rId31"/>
    <p:sldId id="358" r:id="rId32"/>
    <p:sldId id="377" r:id="rId33"/>
    <p:sldId id="393" r:id="rId34"/>
    <p:sldId id="394" r:id="rId35"/>
    <p:sldId id="395" r:id="rId36"/>
    <p:sldId id="396" r:id="rId37"/>
    <p:sldId id="397" r:id="rId38"/>
    <p:sldId id="386" r:id="rId39"/>
    <p:sldId id="387" r:id="rId40"/>
    <p:sldId id="388" r:id="rId41"/>
    <p:sldId id="389" r:id="rId42"/>
    <p:sldId id="390" r:id="rId43"/>
    <p:sldId id="391" r:id="rId44"/>
    <p:sldId id="392" r:id="rId45"/>
    <p:sldId id="343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05" autoAdjust="0"/>
    <p:restoredTop sz="86933" autoAdjust="0"/>
  </p:normalViewPr>
  <p:slideViewPr>
    <p:cSldViewPr>
      <p:cViewPr varScale="1">
        <p:scale>
          <a:sx n="80" d="100"/>
          <a:sy n="80" d="100"/>
        </p:scale>
        <p:origin x="-154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44C77-4A82-4484-AF45-71FB31E79701}" type="datetimeFigureOut">
              <a:rPr lang="en-US" smtClean="0"/>
              <a:t>2/16/2014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D7014-3A32-427F-85A0-BBEBCB83E2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7773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Rounded Rectangle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sz="1400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Rounded Rectangle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Rectangle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CF2E0-CCC4-4E1E-9902-C3C36AB3FDA4}" type="datetimeFigureOut">
              <a:rPr lang="en-US" smtClean="0"/>
              <a:pPr/>
              <a:t>2/16/2014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 dirty="0"/>
          </a:p>
        </p:txBody>
      </p:sp>
      <p:sp>
        <p:nvSpPr>
          <p:cNvPr id="11" name="Rectangle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64CF2E0-CCC4-4E1E-9902-C3C36AB3FDA4}" type="datetimeFigureOut">
              <a:rPr lang="en-US" smtClean="0"/>
              <a:pPr algn="r" eaLnBrk="1" latinLnBrk="0" hangingPunct="1"/>
              <a:t>2/16/2014</a:t>
            </a:fld>
            <a:endParaRPr lang="en-US" sz="1400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kumimoji="0" lang="en-US" sz="1400" dirty="0">
              <a:solidFill>
                <a:schemeClr val="tx2"/>
              </a:solidFill>
            </a:endParaRP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eaLnBrk="1" latinLnBrk="0" hangingPunct="1"/>
            <a:fld id="{6F42FDE4-A7DD-41A7-A0A6-9B649FB43336}" type="slidenum">
              <a:rPr kumimoji="0" lang="en-US" smtClean="0"/>
              <a:pPr algn="ctr" eaLnBrk="1" latinLnBrk="0" hangingPunct="1"/>
              <a:t>‹#›</a:t>
            </a:fld>
            <a:endParaRPr kumimoji="0" lang="en-US" sz="14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3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7.w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w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Ross Maciejewski</a:t>
            </a:r>
          </a:p>
          <a:p>
            <a:r>
              <a:rPr lang="en-US" dirty="0" smtClean="0"/>
              <a:t>rmacieje@asu.edu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CSE 591</a:t>
            </a:r>
            <a:br>
              <a:rPr lang="en-US" dirty="0" smtClean="0"/>
            </a:br>
            <a:r>
              <a:rPr lang="en-US" dirty="0" smtClean="0"/>
              <a:t>Overview and Detail</a:t>
            </a:r>
            <a:endParaRPr lang="en-US" dirty="0"/>
          </a:p>
        </p:txBody>
      </p:sp>
      <p:pic>
        <p:nvPicPr>
          <p:cNvPr id="4" name="Picture 7" descr="ASU Logo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5486400"/>
            <a:ext cx="3384550" cy="1077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 descr="C:\Users\cadlabadmin\Desktop\tumblr_lp2so4aYv71r0cv6do1_500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4919662"/>
            <a:ext cx="2787651" cy="20907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Overview + detail displays can be combined either through time or space</a:t>
            </a:r>
          </a:p>
          <a:p>
            <a:pPr lvl="1"/>
            <a:r>
              <a:rPr lang="en-US" dirty="0" smtClean="0"/>
              <a:t>Time – alternate between overview and details sequentially in the same place</a:t>
            </a:r>
          </a:p>
          <a:p>
            <a:pPr lvl="1"/>
            <a:r>
              <a:rPr lang="en-US" dirty="0" smtClean="0"/>
              <a:t>Space – use different portions of the screen to show overviews and details</a:t>
            </a:r>
          </a:p>
          <a:p>
            <a:r>
              <a:rPr lang="en-US" dirty="0" smtClean="0"/>
              <a:t>Each approach has problems and advantages</a:t>
            </a:r>
          </a:p>
          <a:p>
            <a:r>
              <a:rPr lang="en-US" dirty="0" smtClean="0"/>
              <a:t>Hybrid approaches also exist</a:t>
            </a:r>
          </a:p>
          <a:p>
            <a:r>
              <a:rPr lang="en-US" dirty="0" smtClean="0"/>
              <a:t>The concept is to develop techniques to show viewers both overview + detail while allowing flexible alternation between each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3496799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r>
              <a:rPr lang="en-US" dirty="0" smtClean="0"/>
              <a:t> interfaces are characterized by the simultaneous displays of both an overview and detailed view of an information space</a:t>
            </a:r>
          </a:p>
          <a:p>
            <a:r>
              <a:rPr lang="en-US" dirty="0" smtClean="0"/>
              <a:t>Each view is in a distinct presentation space</a:t>
            </a:r>
          </a:p>
          <a:p>
            <a:r>
              <a:rPr lang="en-US" dirty="0" smtClean="0"/>
              <a:t>Since views are physically separated, users can interact with both</a:t>
            </a:r>
            <a:endParaRPr 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999" y="4038600"/>
            <a:ext cx="3726089" cy="236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81000" y="6324600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22410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Scrollbars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Position of the scroll thumb (or knob) in the scroll trough (or gutter) portrays your location in the document</a:t>
            </a:r>
          </a:p>
          <a:p>
            <a:r>
              <a:rPr lang="en-US" dirty="0" smtClean="0"/>
              <a:t>Length of the scroll thumb shows the proportion of the visible document</a:t>
            </a:r>
          </a:p>
          <a:p>
            <a:r>
              <a:rPr lang="en-US" dirty="0" smtClean="0"/>
              <a:t>Typically only embed spatial information, but researchers have tried other metaphors</a:t>
            </a:r>
          </a:p>
          <a:p>
            <a:r>
              <a:rPr lang="en-US" i="1" dirty="0" smtClean="0"/>
              <a:t>Value bars</a:t>
            </a:r>
            <a:r>
              <a:rPr lang="en-US" baseline="30000" dirty="0" smtClean="0"/>
              <a:t>1</a:t>
            </a:r>
            <a:r>
              <a:rPr lang="en-US" dirty="0" smtClean="0"/>
              <a:t>-added dashed lines to the scroll trough to denote outliers in column formatted data files</a:t>
            </a:r>
          </a:p>
          <a:p>
            <a:r>
              <a:rPr lang="en-US" dirty="0" smtClean="0"/>
              <a:t>Can add highlighting to scroll troughs to show passage similarity in documents</a:t>
            </a:r>
            <a:r>
              <a:rPr lang="en-US" baseline="30000" dirty="0" smtClean="0"/>
              <a:t>2</a:t>
            </a:r>
            <a:endParaRPr lang="en-US" baseline="30000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943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</a:t>
            </a:r>
            <a:r>
              <a:rPr lang="en-US" sz="1200" dirty="0"/>
              <a:t>CHIMERA, R. 1992. </a:t>
            </a:r>
            <a:r>
              <a:rPr lang="en-US" sz="1200" dirty="0" err="1"/>
              <a:t>ValueBars</a:t>
            </a:r>
            <a:r>
              <a:rPr lang="en-US" sz="1200" dirty="0"/>
              <a:t>: An Information Visualization and Navigation </a:t>
            </a:r>
            <a:r>
              <a:rPr lang="en-US" sz="1200" dirty="0" smtClean="0"/>
              <a:t>Tool. </a:t>
            </a:r>
            <a:r>
              <a:rPr lang="en-US" sz="1200" i="1" dirty="0" smtClean="0"/>
              <a:t>Proceedings </a:t>
            </a:r>
            <a:r>
              <a:rPr lang="en-US" sz="1200" i="1" dirty="0"/>
              <a:t>of CHI'92: ACM Conference on Human Factors in Computing </a:t>
            </a:r>
            <a:r>
              <a:rPr lang="en-US" sz="1200" i="1" dirty="0" smtClean="0"/>
              <a:t>Systems</a:t>
            </a:r>
            <a:r>
              <a:rPr lang="en-US" sz="1200" dirty="0" smtClean="0"/>
              <a:t>, Monterey</a:t>
            </a:r>
            <a:r>
              <a:rPr lang="en-US" sz="1200" dirty="0"/>
              <a:t>, California, ACM Press, 293-294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HILL, W., HOLLAN, J., WROBLEWSKI, D. and MCCANDLESS, T. 1992. Edit </a:t>
            </a:r>
            <a:r>
              <a:rPr lang="en-US" sz="1200" dirty="0" smtClean="0"/>
              <a:t>Wear and </a:t>
            </a:r>
            <a:r>
              <a:rPr lang="en-US" sz="1200" dirty="0"/>
              <a:t>Read Wear. </a:t>
            </a:r>
            <a:r>
              <a:rPr lang="en-US" sz="1200" i="1" dirty="0"/>
              <a:t>Proceedings of CHI'92 ACM Conference on Human Factors </a:t>
            </a:r>
            <a:r>
              <a:rPr lang="en-US" sz="1200" i="1" dirty="0" smtClean="0"/>
              <a:t>in Computing </a:t>
            </a:r>
            <a:r>
              <a:rPr lang="en-US" sz="1200" i="1" dirty="0"/>
              <a:t>Systems</a:t>
            </a:r>
            <a:r>
              <a:rPr lang="en-US" sz="1200" dirty="0"/>
              <a:t>, Monterey, California, 3-9.</a:t>
            </a:r>
          </a:p>
        </p:txBody>
      </p:sp>
    </p:spTree>
    <p:extLst>
      <p:ext uri="{BB962C8B-B14F-4D97-AF65-F5344CB8AC3E}">
        <p14:creationId xmlns:p14="http://schemas.microsoft.com/office/powerpoint/2010/main" val="1303665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By increasing level of detail in scroll trough, the scrollbar becomes a first-class overview window</a:t>
            </a:r>
          </a:p>
          <a:p>
            <a:r>
              <a:rPr lang="en-US" dirty="0" smtClean="0"/>
              <a:t>As level of detail increases, have to address trade-off in scale ratios</a:t>
            </a:r>
          </a:p>
          <a:p>
            <a:pPr lvl="1"/>
            <a:r>
              <a:rPr lang="en-US" dirty="0" smtClean="0"/>
              <a:t>Low scale ratios allow thumbnails that clearly represent the underlying data set, but at the cost of increased overview scrolling to access distant thumbnails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962400"/>
            <a:ext cx="2286317" cy="228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333294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Seems natural that thumbnails should allow shortcut navigation</a:t>
            </a:r>
          </a:p>
          <a:p>
            <a:r>
              <a:rPr lang="en-US" dirty="0" smtClean="0"/>
              <a:t>Should the overview and detailed regions be synchronized?</a:t>
            </a:r>
          </a:p>
          <a:p>
            <a:r>
              <a:rPr lang="en-US" dirty="0" smtClean="0"/>
              <a:t>Synchronization can prevent disorientation, but it is less powerful as it forbids independent exploration</a:t>
            </a:r>
          </a:p>
          <a:p>
            <a:r>
              <a:rPr lang="en-US" dirty="0" smtClean="0"/>
              <a:t>PowerPoint implements a one-way synchronization (overview is synchronized with the detail view)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1231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Overview+Detail</a:t>
            </a:r>
            <a:r>
              <a:rPr lang="en-US" dirty="0" smtClean="0"/>
              <a:t>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524000"/>
            <a:ext cx="5534025" cy="4227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7680325" y="2928938"/>
            <a:ext cx="1381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overview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H="1" flipV="1">
            <a:off x="7315200" y="2743200"/>
            <a:ext cx="685800" cy="2286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228600" y="3505200"/>
            <a:ext cx="91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/>
              <a:t>detail</a:t>
            </a:r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549275" y="3200400"/>
            <a:ext cx="1812925" cy="347663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524000" y="57912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algn="ctr"/>
            <a:r>
              <a:rPr lang="en-US"/>
              <a:t>Overview and detail (from </a:t>
            </a:r>
            <a:r>
              <a:rPr lang="en-US" i="1"/>
              <a:t>Civilization II </a:t>
            </a:r>
            <a:r>
              <a:rPr lang="en-US"/>
              <a:t>game)</a:t>
            </a:r>
          </a:p>
        </p:txBody>
      </p:sp>
    </p:spTree>
    <p:extLst>
      <p:ext uri="{BB962C8B-B14F-4D97-AF65-F5344CB8AC3E}">
        <p14:creationId xmlns:p14="http://schemas.microsoft.com/office/powerpoint/2010/main" val="19386276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Standard </a:t>
            </a:r>
            <a:r>
              <a:rPr lang="en-US" dirty="0" err="1" smtClean="0"/>
              <a:t>Overview+Detail</a:t>
            </a:r>
            <a:r>
              <a:rPr lang="en-US" dirty="0" smtClean="0"/>
              <a:t>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examples seem to appear in video games as a means of providing an overview of the games information space</a:t>
            </a:r>
          </a:p>
          <a:p>
            <a:r>
              <a:rPr lang="en-US" dirty="0" smtClean="0"/>
              <a:t>Google Maps utilizes a small inset regions for overview</a:t>
            </a:r>
          </a:p>
          <a:p>
            <a:r>
              <a:rPr lang="en-US" dirty="0" smtClean="0"/>
              <a:t>Given the wide variety of application areas for </a:t>
            </a:r>
            <a:r>
              <a:rPr lang="en-US" dirty="0" err="1" smtClean="0"/>
              <a:t>overview+detail</a:t>
            </a:r>
            <a:r>
              <a:rPr lang="en-US" dirty="0" smtClean="0"/>
              <a:t> interfaces, it is unlikely that generic guidelines for the “right type” exist</a:t>
            </a:r>
          </a:p>
          <a:p>
            <a:r>
              <a:rPr lang="en-US" dirty="0" smtClean="0"/>
              <a:t>However it is standard practice to allow interactive exploration of the overview without influencing the detail view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269173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Lenses and Z-separation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Previous examples were with </a:t>
            </a:r>
            <a:r>
              <a:rPr lang="en-US" dirty="0" err="1" smtClean="0"/>
              <a:t>overview+detail</a:t>
            </a:r>
            <a:r>
              <a:rPr lang="en-US" dirty="0" smtClean="0"/>
              <a:t> separated in the x and y coordinates</a:t>
            </a:r>
          </a:p>
          <a:p>
            <a:r>
              <a:rPr lang="en-US" dirty="0" smtClean="0"/>
              <a:t>Can also separate on the z coordinate with overview overlaying or blended into background</a:t>
            </a:r>
          </a:p>
          <a:p>
            <a:r>
              <a:rPr lang="en-US" dirty="0" smtClean="0"/>
              <a:t>Lens are moveable display regions that are used to magnify details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25193986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While </a:t>
            </a:r>
            <a:r>
              <a:rPr lang="en-US" dirty="0" err="1" smtClean="0"/>
              <a:t>Overview+Detail</a:t>
            </a:r>
            <a:r>
              <a:rPr lang="en-US" dirty="0" smtClean="0"/>
              <a:t> separated things through space, zooming separates things temporally</a:t>
            </a:r>
          </a:p>
          <a:p>
            <a:r>
              <a:rPr lang="en-US" dirty="0" smtClean="0"/>
              <a:t>Users magnify (zoom in) or </a:t>
            </a:r>
            <a:r>
              <a:rPr lang="en-US" dirty="0" err="1" smtClean="0"/>
              <a:t>demagnify</a:t>
            </a:r>
            <a:r>
              <a:rPr lang="en-US" dirty="0" smtClean="0"/>
              <a:t> (zoom out) rather than seeing both views at once</a:t>
            </a:r>
          </a:p>
          <a:p>
            <a:r>
              <a:rPr lang="en-US" dirty="0" smtClean="0"/>
              <a:t>Can also combine zoom and </a:t>
            </a:r>
            <a:r>
              <a:rPr lang="en-US" dirty="0" err="1" smtClean="0"/>
              <a:t>overview+detail</a:t>
            </a:r>
            <a:endParaRPr lang="en-US" dirty="0" smtClean="0"/>
          </a:p>
          <a:p>
            <a:r>
              <a:rPr lang="en-US" dirty="0" smtClean="0"/>
              <a:t>For our purposes, we will discuss zoom separately to highlight design issues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88188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For some applications, all mouse clicks and drags are interpreted as zoom actions when in chosen zoom mode</a:t>
            </a:r>
          </a:p>
          <a:p>
            <a:r>
              <a:rPr lang="en-US" dirty="0" smtClean="0"/>
              <a:t>Some interfaces support zoom through specific interactions (double click, </a:t>
            </a:r>
            <a:r>
              <a:rPr lang="en-US" dirty="0" err="1" smtClean="0"/>
              <a:t>scrollwheel</a:t>
            </a:r>
            <a:r>
              <a:rPr lang="en-US" dirty="0" smtClean="0"/>
              <a:t>, ctrl++)</a:t>
            </a:r>
          </a:p>
          <a:p>
            <a:pPr lvl="1"/>
            <a:r>
              <a:rPr lang="en-US" dirty="0" smtClean="0"/>
              <a:t>Problem is user has to discover how to activate zoom function</a:t>
            </a:r>
          </a:p>
          <a:p>
            <a:pPr lvl="1"/>
            <a:r>
              <a:rPr lang="en-US" dirty="0" smtClean="0"/>
              <a:t>May be unable to reverse zoom action</a:t>
            </a:r>
          </a:p>
          <a:p>
            <a:pPr lvl="2"/>
            <a:r>
              <a:rPr lang="en-US" dirty="0" smtClean="0"/>
              <a:t>How do you zoom in on Google maps?  Zoom out?</a:t>
            </a:r>
          </a:p>
          <a:p>
            <a:pPr lvl="1"/>
            <a:r>
              <a:rPr lang="en-US" dirty="0" smtClean="0"/>
              <a:t>Problem is exacerbated by the fact that ‘undo’ typically reserved for actions that modify the data state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2207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of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As our data sets get larger, the amount of screen space we have to display the data sets remains relatively the same</a:t>
            </a:r>
          </a:p>
          <a:p>
            <a:pPr lvl="1"/>
            <a:r>
              <a:rPr lang="en-US" dirty="0" smtClean="0"/>
              <a:t>There may simply be too many things to display on the screen</a:t>
            </a:r>
          </a:p>
          <a:p>
            <a:pPr lvl="2"/>
            <a:r>
              <a:rPr lang="en-US" dirty="0" smtClean="0"/>
              <a:t>Too many variables</a:t>
            </a:r>
          </a:p>
          <a:p>
            <a:pPr lvl="2"/>
            <a:r>
              <a:rPr lang="en-US" dirty="0" smtClean="0"/>
              <a:t>Too many instances</a:t>
            </a:r>
          </a:p>
          <a:p>
            <a:pPr lvl="1"/>
            <a:r>
              <a:rPr lang="en-US" dirty="0" smtClean="0"/>
              <a:t>May only be able to highlight particular cases or variables</a:t>
            </a:r>
          </a:p>
          <a:p>
            <a:pPr lvl="1"/>
            <a:r>
              <a:rPr lang="en-US" dirty="0" smtClean="0"/>
              <a:t>Viewer’s focus may change from time to time to highlight new areas</a:t>
            </a:r>
          </a:p>
          <a:p>
            <a:pPr lvl="1"/>
            <a:r>
              <a:rPr lang="en-US" dirty="0" smtClean="0"/>
              <a:t>This problem of scale is one of the fundamental challenges in visualization</a:t>
            </a:r>
          </a:p>
          <a:p>
            <a:pPr lvl="2"/>
            <a:r>
              <a:rPr lang="en-US" dirty="0" smtClean="0"/>
              <a:t>How do we allow end-users to analyze a data set that is too large to fit in the display?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Geometric zooming</a:t>
            </a:r>
            <a:r>
              <a:rPr lang="en-US" dirty="0" smtClean="0"/>
              <a:t> – view depends on the physical properties of what is being viewed</a:t>
            </a:r>
            <a:endParaRPr lang="en-US" i="1" dirty="0" smtClean="0"/>
          </a:p>
          <a:p>
            <a:r>
              <a:rPr lang="en-US" i="1" dirty="0" smtClean="0"/>
              <a:t>Semantic zoom</a:t>
            </a:r>
            <a:r>
              <a:rPr lang="en-US" dirty="0" smtClean="0"/>
              <a:t> – gives different representations for different spatial scales of the data</a:t>
            </a:r>
          </a:p>
          <a:p>
            <a:pPr lvl="1"/>
            <a:r>
              <a:rPr lang="en-US" dirty="0" smtClean="0"/>
              <a:t>Does not only change parameters of a graphical representation, but modifies the selection and structure of the data being displayed</a:t>
            </a:r>
          </a:p>
          <a:p>
            <a:pPr lvl="1"/>
            <a:r>
              <a:rPr lang="en-US" dirty="0" smtClean="0"/>
              <a:t>First introduced in the Pad system (first fully </a:t>
            </a:r>
            <a:r>
              <a:rPr lang="en-US" dirty="0" err="1" smtClean="0"/>
              <a:t>zoomable</a:t>
            </a:r>
            <a:r>
              <a:rPr lang="en-US" dirty="0" smtClean="0"/>
              <a:t> desktop environment)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PERLIN, K. and FOX, D. 1993. Pad: An Alternative Approach to the </a:t>
            </a:r>
            <a:r>
              <a:rPr lang="en-US" sz="1200" dirty="0" smtClean="0"/>
              <a:t>Computer Interface</a:t>
            </a:r>
            <a:r>
              <a:rPr lang="en-US" sz="1200" dirty="0"/>
              <a:t>. </a:t>
            </a:r>
            <a:r>
              <a:rPr lang="en-US" sz="1200" i="1" dirty="0"/>
              <a:t>Proceedings of the 20th annual conference on Computer graphics </a:t>
            </a:r>
            <a:r>
              <a:rPr lang="en-US" sz="1200" i="1" dirty="0" smtClean="0"/>
              <a:t>and </a:t>
            </a:r>
            <a:r>
              <a:rPr lang="fr-FR" sz="1200" i="1" dirty="0" smtClean="0"/>
              <a:t>Interactive </a:t>
            </a:r>
            <a:r>
              <a:rPr lang="fr-FR" sz="1200" i="1" dirty="0"/>
              <a:t>techniques</a:t>
            </a:r>
            <a:r>
              <a:rPr lang="fr-FR" sz="1200" dirty="0"/>
              <a:t>, ACM </a:t>
            </a:r>
            <a:r>
              <a:rPr lang="fr-FR" sz="1200" dirty="0" err="1"/>
              <a:t>Press</a:t>
            </a:r>
            <a:r>
              <a:rPr lang="fr-FR" sz="1200" dirty="0"/>
              <a:t>, 57-64.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176857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Space-Scale Diagram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36329"/>
            <a:ext cx="7086600" cy="466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FURNAS, G. W. and BEDERSON, B. B. 1995. Space-Scale Diagrams: Understanding </a:t>
            </a:r>
            <a:r>
              <a:rPr lang="en-US" sz="1200" dirty="0" err="1" smtClean="0"/>
              <a:t>Multiscale</a:t>
            </a:r>
            <a:r>
              <a:rPr lang="en-US" sz="1200" dirty="0" smtClean="0"/>
              <a:t> Interfaces. </a:t>
            </a:r>
            <a:r>
              <a:rPr lang="en-US" sz="1200" i="1" dirty="0" smtClean="0"/>
              <a:t>Proceedings of CHI'95: ACM Conference on Human Factors in Computing Systems</a:t>
            </a:r>
            <a:r>
              <a:rPr lang="en-US" sz="1200" dirty="0" smtClean="0"/>
              <a:t>, Denver, Colorado, ACM Press, 234-241.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6923499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in 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i="1" dirty="0" smtClean="0"/>
              <a:t>Desert Fog</a:t>
            </a:r>
            <a:r>
              <a:rPr lang="en-US" dirty="0" smtClean="0"/>
              <a:t> - As you zoom into your data, it is easy to get disoriented or lost due to separation at high zoom levels</a:t>
            </a:r>
          </a:p>
          <a:p>
            <a:r>
              <a:rPr lang="en-US" i="1" dirty="0" smtClean="0"/>
              <a:t>Critical Zones</a:t>
            </a:r>
            <a:r>
              <a:rPr lang="en-US" dirty="0" smtClean="0"/>
              <a:t> – Cue based technique for overcoming desert fog</a:t>
            </a:r>
          </a:p>
          <a:p>
            <a:pPr lvl="1"/>
            <a:r>
              <a:rPr lang="en-US" dirty="0" smtClean="0"/>
              <a:t>Idea is to demarcate your regions that are guaranteed to yield information when zoomed</a:t>
            </a:r>
          </a:p>
          <a:p>
            <a:r>
              <a:rPr lang="en-US" dirty="0" smtClean="0"/>
              <a:t>Other suggestions were to link interaction such that it is impossible to navigate to empty data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9436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JUL</a:t>
            </a:r>
            <a:r>
              <a:rPr lang="en-US" sz="1200" dirty="0"/>
              <a:t>, S. and FURNAS, G. 1998. Critical Zones in Desert Fog: Aids to </a:t>
            </a:r>
            <a:r>
              <a:rPr lang="en-US" sz="1200" dirty="0" err="1" smtClean="0"/>
              <a:t>Multiscale</a:t>
            </a:r>
            <a:r>
              <a:rPr lang="en-US" sz="1200" dirty="0"/>
              <a:t> </a:t>
            </a:r>
            <a:r>
              <a:rPr lang="en-US" sz="1200" dirty="0" smtClean="0"/>
              <a:t>Navigation</a:t>
            </a:r>
            <a:r>
              <a:rPr lang="en-US" sz="1200" dirty="0"/>
              <a:t>. </a:t>
            </a:r>
            <a:r>
              <a:rPr lang="en-US" sz="1200" i="1" dirty="0"/>
              <a:t>Proceedings of UIST'98: ACM Symposium on User Interface Software </a:t>
            </a:r>
            <a:r>
              <a:rPr lang="en-US" sz="1200" i="1" dirty="0" smtClean="0"/>
              <a:t>and Technology</a:t>
            </a:r>
            <a:r>
              <a:rPr lang="en-US" sz="1200" dirty="0"/>
              <a:t>, San Francisco, California, 97-106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BEDERSON, B. 2001. </a:t>
            </a:r>
            <a:r>
              <a:rPr lang="en-US" sz="1200" dirty="0" err="1"/>
              <a:t>PhotoMesa</a:t>
            </a:r>
            <a:r>
              <a:rPr lang="en-US" sz="1200" dirty="0"/>
              <a:t>: A </a:t>
            </a:r>
            <a:r>
              <a:rPr lang="en-US" sz="1200" dirty="0" err="1"/>
              <a:t>Zoomable</a:t>
            </a:r>
            <a:r>
              <a:rPr lang="en-US" sz="1200" dirty="0"/>
              <a:t> Image Browser Using </a:t>
            </a:r>
            <a:r>
              <a:rPr lang="en-US" sz="1200" dirty="0" smtClean="0"/>
              <a:t>Quantum </a:t>
            </a:r>
            <a:r>
              <a:rPr lang="en-US" sz="1200" dirty="0" err="1" smtClean="0"/>
              <a:t>Treemaps</a:t>
            </a:r>
            <a:r>
              <a:rPr lang="en-US" sz="1200" dirty="0" smtClean="0"/>
              <a:t> </a:t>
            </a:r>
            <a:r>
              <a:rPr lang="en-US" sz="1200" dirty="0"/>
              <a:t>and </a:t>
            </a:r>
            <a:r>
              <a:rPr lang="en-US" sz="1200" dirty="0" err="1"/>
              <a:t>Bubblemaps</a:t>
            </a:r>
            <a:r>
              <a:rPr lang="en-US" sz="1200" dirty="0"/>
              <a:t>. </a:t>
            </a:r>
            <a:r>
              <a:rPr lang="en-US" sz="1200" i="1" dirty="0"/>
              <a:t>Proceedings of UIST01: ACM Symposium on User </a:t>
            </a:r>
            <a:r>
              <a:rPr lang="en-US" sz="1200" i="1" dirty="0" smtClean="0"/>
              <a:t>Interface Software </a:t>
            </a:r>
            <a:r>
              <a:rPr lang="en-US" sz="1200" i="1" dirty="0"/>
              <a:t>and Technology</a:t>
            </a:r>
            <a:r>
              <a:rPr lang="en-US" sz="1200" dirty="0"/>
              <a:t>, Orlando, Florida, ACM Press, 71-80.</a:t>
            </a:r>
          </a:p>
        </p:txBody>
      </p:sp>
    </p:spTree>
    <p:extLst>
      <p:ext uri="{BB962C8B-B14F-4D97-AF65-F5344CB8AC3E}">
        <p14:creationId xmlns:p14="http://schemas.microsoft.com/office/powerpoint/2010/main" val="3388316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PhotoMesa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Examples of panning and zooming to browse a photo collection</a:t>
            </a:r>
          </a:p>
          <a:p>
            <a:r>
              <a:rPr lang="en-US" dirty="0" smtClean="0"/>
              <a:t>http</a:t>
            </a:r>
            <a:r>
              <a:rPr lang="en-US" dirty="0"/>
              <a:t>://www.windsorinterfaces.com/photomesa-demo/photomesa-demo-swf/photomesa-demo-swf.html</a:t>
            </a:r>
          </a:p>
        </p:txBody>
      </p:sp>
    </p:spTree>
    <p:extLst>
      <p:ext uri="{BB962C8B-B14F-4D97-AF65-F5344CB8AC3E}">
        <p14:creationId xmlns:p14="http://schemas.microsoft.com/office/powerpoint/2010/main" val="1677622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Animation in Zoom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zoom methods jump the user immediately to a new zoom level</a:t>
            </a:r>
          </a:p>
          <a:p>
            <a:r>
              <a:rPr lang="en-US" dirty="0" smtClean="0"/>
              <a:t>However, animation can be used to help users assimilate the relationship between pre- and post-zoom states</a:t>
            </a:r>
          </a:p>
          <a:p>
            <a:r>
              <a:rPr lang="en-US" dirty="0" smtClean="0"/>
              <a:t>Animation does a brief period of automatic zooming where the user just observes</a:t>
            </a:r>
          </a:p>
          <a:p>
            <a:r>
              <a:rPr lang="en-US" dirty="0" smtClean="0"/>
              <a:t>Need to find a suitable transition speed that reveals the relationship between states without slowing user interaction</a:t>
            </a:r>
          </a:p>
          <a:p>
            <a:r>
              <a:rPr lang="en-US" dirty="0" smtClean="0"/>
              <a:t>Research suggests values between .3 and 1.0 seconds</a:t>
            </a:r>
          </a:p>
          <a:p>
            <a:r>
              <a:rPr lang="en-US" dirty="0"/>
              <a:t>Van </a:t>
            </a:r>
            <a:r>
              <a:rPr lang="en-US" dirty="0" err="1"/>
              <a:t>Wijk</a:t>
            </a:r>
            <a:r>
              <a:rPr lang="en-US" dirty="0"/>
              <a:t> and </a:t>
            </a:r>
            <a:r>
              <a:rPr lang="en-US" dirty="0" err="1"/>
              <a:t>Nuij</a:t>
            </a:r>
            <a:r>
              <a:rPr lang="en-US" dirty="0"/>
              <a:t> presented formulae to calculate smooth and efficient trajectories for motion between known points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019800"/>
            <a:ext cx="838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buAutoNum type="alphaUcPeriod"/>
            </a:pPr>
            <a:r>
              <a:rPr lang="en-US" sz="1200" dirty="0" smtClean="0"/>
              <a:t>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</a:p>
          <a:p>
            <a:pPr marL="228600" indent="-228600">
              <a:buFontTx/>
              <a:buAutoNum type="alphaUcPeriod"/>
            </a:pPr>
            <a:r>
              <a:rPr lang="en-US" sz="1200" dirty="0"/>
              <a:t>VAN WIJK, J. and NUIJ, W. 2004. A Model for Smooth Viewing and Navigation of Large 2D Information Spaces. </a:t>
            </a:r>
            <a:r>
              <a:rPr lang="en-US" sz="1200" i="1" dirty="0"/>
              <a:t>IEEE Transactions on Visualization and Computer Graphics 10</a:t>
            </a:r>
            <a:r>
              <a:rPr lang="en-US" sz="1200" dirty="0"/>
              <a:t>(4): 447-458.</a:t>
            </a:r>
          </a:p>
          <a:p>
            <a:pPr marL="228600" indent="-228600">
              <a:buAutoNum type="alphaUcPeriod"/>
            </a:pP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35464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Zooming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3434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Most information browsing (however) involves dynamic querying and path modification</a:t>
            </a:r>
          </a:p>
          <a:p>
            <a:r>
              <a:rPr lang="en-US" dirty="0" smtClean="0"/>
              <a:t>Traditional interfaces impose a temporal separation between user’s panning and zooming actions</a:t>
            </a:r>
          </a:p>
          <a:p>
            <a:r>
              <a:rPr lang="en-US" dirty="0" smtClean="0"/>
              <a:t>Some systems allow for parallel zooming</a:t>
            </a:r>
          </a:p>
          <a:p>
            <a:pPr lvl="1"/>
            <a:r>
              <a:rPr lang="en-US" dirty="0" smtClean="0"/>
              <a:t>Pan with one hand, zoom with another</a:t>
            </a:r>
          </a:p>
          <a:p>
            <a:pPr lvl="1"/>
            <a:r>
              <a:rPr lang="en-US" dirty="0" smtClean="0"/>
              <a:t>Map vertical mouse movements to pan, horizontal to zoom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Some systems try to automatically connect pan and zoom based on manipulation between the two</a:t>
            </a:r>
            <a:r>
              <a:rPr lang="en-US" baseline="30000" dirty="0" smtClean="0"/>
              <a:t>2</a:t>
            </a:r>
          </a:p>
          <a:p>
            <a:r>
              <a:rPr lang="en-US" dirty="0" smtClean="0"/>
              <a:t>Combining zooming and panning may impede a user’s ability to understand the information space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5791200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APPERT</a:t>
            </a:r>
            <a:r>
              <a:rPr lang="en-US" sz="1200" dirty="0"/>
              <a:t>, C. and FEKETE, J. 2006. </a:t>
            </a:r>
            <a:r>
              <a:rPr lang="en-US" sz="1200" dirty="0" err="1"/>
              <a:t>OrthoZoom</a:t>
            </a:r>
            <a:r>
              <a:rPr lang="en-US" sz="1200" dirty="0"/>
              <a:t> </a:t>
            </a:r>
            <a:r>
              <a:rPr lang="en-US" sz="1200" dirty="0" err="1"/>
              <a:t>Scroller</a:t>
            </a:r>
            <a:r>
              <a:rPr lang="en-US" sz="1200" dirty="0"/>
              <a:t>: 1D </a:t>
            </a:r>
            <a:r>
              <a:rPr lang="en-US" sz="1200" dirty="0" err="1"/>
              <a:t>Mutli</a:t>
            </a:r>
            <a:r>
              <a:rPr lang="en-US" sz="1200" dirty="0"/>
              <a:t>-scale </a:t>
            </a:r>
            <a:r>
              <a:rPr lang="en-US" sz="1200" dirty="0" smtClean="0"/>
              <a:t>navigation. </a:t>
            </a:r>
            <a:r>
              <a:rPr lang="en-US" sz="1200" i="1" dirty="0" smtClean="0"/>
              <a:t>Proceedings </a:t>
            </a:r>
            <a:r>
              <a:rPr lang="en-US" sz="1200" i="1" dirty="0"/>
              <a:t>of CHI'06: ACM Conference on Human Factors in Computing </a:t>
            </a:r>
            <a:r>
              <a:rPr lang="en-US" sz="1200" i="1" dirty="0" smtClean="0"/>
              <a:t>Systems</a:t>
            </a:r>
            <a:r>
              <a:rPr lang="en-US" sz="1200" dirty="0" smtClean="0"/>
              <a:t>, Montreal</a:t>
            </a:r>
            <a:r>
              <a:rPr lang="en-US" sz="1200" dirty="0"/>
              <a:t>, Canada, ACM Press, 21-30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 </a:t>
            </a:r>
            <a:r>
              <a:rPr lang="en-US" sz="1200" dirty="0"/>
              <a:t>MACKINLAY, J., CARD, S. and ROBERTSON, G. 1990. Rapid Controlled </a:t>
            </a:r>
            <a:r>
              <a:rPr lang="en-US" sz="1200" dirty="0" smtClean="0"/>
              <a:t>Movement Through </a:t>
            </a:r>
            <a:r>
              <a:rPr lang="en-US" sz="1200" dirty="0"/>
              <a:t>a Virtual 3D Workspace. </a:t>
            </a:r>
            <a:r>
              <a:rPr lang="en-US" sz="1200" i="1" dirty="0"/>
              <a:t>Proceedings of SIGGRAPH '90: Computer </a:t>
            </a:r>
            <a:r>
              <a:rPr lang="en-US" sz="1200" i="1" dirty="0" smtClean="0"/>
              <a:t>Graphics</a:t>
            </a:r>
            <a:r>
              <a:rPr lang="en-US" sz="1200" dirty="0" smtClean="0"/>
              <a:t>, Dallas</a:t>
            </a:r>
            <a:r>
              <a:rPr lang="en-US" sz="1200" dirty="0"/>
              <a:t>, Texas, ACM Press, 171-176.</a:t>
            </a:r>
          </a:p>
        </p:txBody>
      </p:sp>
    </p:spTree>
    <p:extLst>
      <p:ext uri="{BB962C8B-B14F-4D97-AF65-F5344CB8AC3E}">
        <p14:creationId xmlns:p14="http://schemas.microsoft.com/office/powerpoint/2010/main" val="3815263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Focus+Context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err="1" smtClean="0"/>
              <a:t>Overview+Detail</a:t>
            </a:r>
            <a:r>
              <a:rPr lang="en-US" dirty="0" smtClean="0"/>
              <a:t> separates exploration in space</a:t>
            </a:r>
          </a:p>
          <a:p>
            <a:r>
              <a:rPr lang="en-US" dirty="0" smtClean="0"/>
              <a:t>Zooming separates exploration in time</a:t>
            </a:r>
          </a:p>
          <a:p>
            <a:r>
              <a:rPr lang="en-US" dirty="0" err="1" smtClean="0"/>
              <a:t>Focus+Context</a:t>
            </a:r>
            <a:r>
              <a:rPr lang="en-US" dirty="0" smtClean="0"/>
              <a:t> integrates them into a single display where all parts are concurrently visible</a:t>
            </a:r>
          </a:p>
          <a:p>
            <a:pPr lvl="1"/>
            <a:r>
              <a:rPr lang="en-US" dirty="0" smtClean="0"/>
              <a:t>Goal is to have all parts be concurrently visible</a:t>
            </a:r>
          </a:p>
          <a:p>
            <a:pPr lvl="1"/>
            <a:r>
              <a:rPr lang="en-US" dirty="0" smtClean="0"/>
              <a:t>Also referred to as ‘distortion-oriented view’</a:t>
            </a:r>
          </a:p>
          <a:p>
            <a:pPr lvl="1"/>
            <a:r>
              <a:rPr lang="en-US" dirty="0" smtClean="0"/>
              <a:t>Goal is to decrease the short term memory load associated with assimilating distinct views of a system</a:t>
            </a:r>
          </a:p>
          <a:p>
            <a:pPr lvl="1"/>
            <a:r>
              <a:rPr lang="en-US" dirty="0" smtClean="0"/>
              <a:t>In this way, one can improve the user’s ability to comprehend and manipulate the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9056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Focus+Context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First </a:t>
            </a:r>
            <a:r>
              <a:rPr lang="en-US" dirty="0" err="1" smtClean="0"/>
              <a:t>focus+context</a:t>
            </a:r>
            <a:r>
              <a:rPr lang="en-US" dirty="0" smtClean="0"/>
              <a:t> visualization was the ‘bifocal display’</a:t>
            </a:r>
            <a:r>
              <a:rPr lang="en-US" baseline="30000" dirty="0" smtClean="0"/>
              <a:t>1</a:t>
            </a:r>
          </a:p>
          <a:p>
            <a:r>
              <a:rPr lang="en-US" dirty="0" smtClean="0"/>
              <a:t>Utilized a metaphor of a paper stretched across four rollers</a:t>
            </a:r>
          </a:p>
          <a:p>
            <a:r>
              <a:rPr lang="en-US" dirty="0" smtClean="0"/>
              <a:t>User changed focus by sliding the paper in either direction across the frame</a:t>
            </a:r>
          </a:p>
          <a:p>
            <a:r>
              <a:rPr lang="en-US" dirty="0" smtClean="0"/>
              <a:t>Later implemented at the Perspective Wall</a:t>
            </a:r>
            <a:r>
              <a:rPr lang="en-US" baseline="30000" dirty="0" smtClean="0"/>
              <a:t>2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3733800"/>
            <a:ext cx="746125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5950803"/>
            <a:ext cx="838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1 - SPENCE</a:t>
            </a:r>
            <a:r>
              <a:rPr lang="en-US" sz="1200" dirty="0"/>
              <a:t>, R. and APPERLEY, M. 1982. Database Navigation: An Office </a:t>
            </a:r>
            <a:r>
              <a:rPr lang="en-US" sz="1200" dirty="0" err="1"/>
              <a:t>Enironment</a:t>
            </a:r>
            <a:r>
              <a:rPr lang="en-US" sz="1200" dirty="0"/>
              <a:t> </a:t>
            </a:r>
            <a:r>
              <a:rPr lang="en-US" sz="1200" dirty="0" smtClean="0"/>
              <a:t>for the </a:t>
            </a:r>
            <a:r>
              <a:rPr lang="en-US" sz="1200" dirty="0"/>
              <a:t>Professional. </a:t>
            </a:r>
            <a:r>
              <a:rPr lang="en-US" sz="1200" i="1" dirty="0" err="1"/>
              <a:t>Behaviour</a:t>
            </a:r>
            <a:r>
              <a:rPr lang="en-US" sz="1200" i="1" dirty="0"/>
              <a:t> and Information Technology 1</a:t>
            </a:r>
            <a:r>
              <a:rPr lang="en-US" sz="1200" dirty="0"/>
              <a:t>(1): 43-54</a:t>
            </a:r>
            <a:r>
              <a:rPr lang="en-US" sz="1200" dirty="0" smtClean="0"/>
              <a:t>.</a:t>
            </a:r>
          </a:p>
          <a:p>
            <a:r>
              <a:rPr lang="en-US" sz="1200" dirty="0" smtClean="0"/>
              <a:t>2 -</a:t>
            </a:r>
            <a:r>
              <a:rPr lang="en-US" sz="1200" dirty="0"/>
              <a:t>MACKINLAY, J., ROBERTSON, G. and CARD, S. 1991. Perspective Wall: Detail </a:t>
            </a:r>
            <a:r>
              <a:rPr lang="en-US" sz="1200" dirty="0" smtClean="0"/>
              <a:t>and Context </a:t>
            </a:r>
            <a:r>
              <a:rPr lang="en-US" sz="1200" dirty="0"/>
              <a:t>Smoothly Integrated. </a:t>
            </a:r>
            <a:r>
              <a:rPr lang="en-US" sz="1200" i="1" dirty="0"/>
              <a:t>Proceedings of CHI'91: ACM Conference on </a:t>
            </a:r>
            <a:r>
              <a:rPr lang="en-US" sz="1200" i="1" dirty="0" smtClean="0"/>
              <a:t>Human Factors </a:t>
            </a:r>
            <a:r>
              <a:rPr lang="en-US" sz="1200" i="1" dirty="0"/>
              <a:t>in Computing Systems</a:t>
            </a:r>
            <a:r>
              <a:rPr lang="en-US" sz="1200" dirty="0"/>
              <a:t>, New Orleans, 173-179.</a:t>
            </a:r>
          </a:p>
        </p:txBody>
      </p:sp>
    </p:spTree>
    <p:extLst>
      <p:ext uri="{BB962C8B-B14F-4D97-AF65-F5344CB8AC3E}">
        <p14:creationId xmlns:p14="http://schemas.microsoft.com/office/powerpoint/2010/main" val="42196005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Fisheye Theoretical Foundations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The theoretical foundations for </a:t>
            </a:r>
            <a:r>
              <a:rPr lang="en-US" dirty="0" err="1"/>
              <a:t>focus+context</a:t>
            </a:r>
            <a:r>
              <a:rPr lang="en-US" dirty="0"/>
              <a:t> interfaces were established by </a:t>
            </a:r>
            <a:r>
              <a:rPr lang="en-US" dirty="0" smtClean="0"/>
              <a:t>Furnas (1986)</a:t>
            </a:r>
          </a:p>
          <a:p>
            <a:r>
              <a:rPr lang="en-US" dirty="0"/>
              <a:t>D</a:t>
            </a:r>
            <a:r>
              <a:rPr lang="en-US" dirty="0" smtClean="0"/>
              <a:t>escribed </a:t>
            </a:r>
            <a:r>
              <a:rPr lang="en-US" dirty="0"/>
              <a:t>a “</a:t>
            </a:r>
            <a:r>
              <a:rPr lang="en-US" dirty="0" err="1"/>
              <a:t>generalised</a:t>
            </a:r>
            <a:r>
              <a:rPr lang="en-US" dirty="0"/>
              <a:t> fisheye view” formula for calculating the </a:t>
            </a:r>
            <a:r>
              <a:rPr lang="en-US" dirty="0" smtClean="0"/>
              <a:t>user’s ‘degree </a:t>
            </a:r>
            <a:r>
              <a:rPr lang="en-US" dirty="0"/>
              <a:t>of interest’ (DOI) in objects in the </a:t>
            </a:r>
            <a:r>
              <a:rPr lang="en-US" dirty="0" smtClean="0"/>
              <a:t>data-space</a:t>
            </a:r>
          </a:p>
          <a:p>
            <a:r>
              <a:rPr lang="en-US" dirty="0" smtClean="0"/>
              <a:t>DOI(x </a:t>
            </a:r>
            <a:r>
              <a:rPr lang="en-US" dirty="0"/>
              <a:t>| y) = API(x) – D(</a:t>
            </a:r>
            <a:r>
              <a:rPr lang="en-US" dirty="0" err="1"/>
              <a:t>x,y</a:t>
            </a:r>
            <a:r>
              <a:rPr lang="en-US" dirty="0"/>
              <a:t>),</a:t>
            </a:r>
          </a:p>
          <a:p>
            <a:r>
              <a:rPr lang="en-US" dirty="0"/>
              <a:t>where x is a data element, y is the current focus, API(x) is the </a:t>
            </a:r>
            <a:r>
              <a:rPr lang="en-US" i="1" dirty="0"/>
              <a:t>a priori </a:t>
            </a:r>
            <a:r>
              <a:rPr lang="en-US" dirty="0"/>
              <a:t>interest in object </a:t>
            </a:r>
            <a:r>
              <a:rPr lang="en-US" dirty="0" smtClean="0"/>
              <a:t>x, and </a:t>
            </a:r>
            <a:r>
              <a:rPr lang="en-US" dirty="0"/>
              <a:t>D(</a:t>
            </a:r>
            <a:r>
              <a:rPr lang="en-US" dirty="0" err="1"/>
              <a:t>x,y</a:t>
            </a:r>
            <a:r>
              <a:rPr lang="en-US" dirty="0"/>
              <a:t>) is the spatial or semantic distance between x and y. </a:t>
            </a:r>
            <a:endParaRPr lang="en-US" dirty="0" smtClean="0"/>
          </a:p>
          <a:p>
            <a:r>
              <a:rPr lang="en-US" dirty="0" smtClean="0"/>
              <a:t>Furnas </a:t>
            </a:r>
            <a:r>
              <a:rPr lang="en-US" dirty="0"/>
              <a:t>described how </a:t>
            </a:r>
            <a:r>
              <a:rPr lang="en-US" dirty="0" smtClean="0"/>
              <a:t>his formula </a:t>
            </a:r>
            <a:r>
              <a:rPr lang="en-US" dirty="0"/>
              <a:t>could be applied to a variety of information domains, with data objects </a:t>
            </a:r>
            <a:r>
              <a:rPr lang="en-US" dirty="0" smtClean="0"/>
              <a:t>being removed </a:t>
            </a:r>
            <a:r>
              <a:rPr lang="en-US" dirty="0"/>
              <a:t>from the display when they fell below a threshold DOI value.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FURNAS, G. 1986. Generalized Fisheye Views. </a:t>
            </a:r>
            <a:r>
              <a:rPr lang="en-US" sz="1200" i="1" dirty="0"/>
              <a:t>Proceedings of CHI'86: </a:t>
            </a:r>
            <a:r>
              <a:rPr lang="en-US" sz="1200" i="1" dirty="0" smtClean="0"/>
              <a:t>ACM Conference </a:t>
            </a:r>
            <a:r>
              <a:rPr lang="en-US" sz="1200" i="1" dirty="0"/>
              <a:t>on Human Factors in Computing Systems</a:t>
            </a:r>
            <a:r>
              <a:rPr lang="en-US" sz="1200" dirty="0"/>
              <a:t>, Boston, MA, ACM Press, 16-23.</a:t>
            </a:r>
          </a:p>
        </p:txBody>
      </p:sp>
    </p:spTree>
    <p:extLst>
      <p:ext uri="{BB962C8B-B14F-4D97-AF65-F5344CB8AC3E}">
        <p14:creationId xmlns:p14="http://schemas.microsoft.com/office/powerpoint/2010/main" val="1165108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Fisheye </a:t>
            </a:r>
            <a:r>
              <a:rPr lang="en-US" dirty="0"/>
              <a:t>Theoretical Foundations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While </a:t>
            </a:r>
            <a:r>
              <a:rPr lang="en-US" dirty="0" smtClean="0"/>
              <a:t>Furnas’s DOI </a:t>
            </a:r>
            <a:r>
              <a:rPr lang="en-US" dirty="0"/>
              <a:t>formula determines </a:t>
            </a:r>
            <a:r>
              <a:rPr lang="en-US" i="1" dirty="0"/>
              <a:t>what </a:t>
            </a:r>
            <a:r>
              <a:rPr lang="en-US" dirty="0"/>
              <a:t>information should be included in the display, much of </a:t>
            </a:r>
            <a:r>
              <a:rPr lang="en-US" dirty="0" smtClean="0"/>
              <a:t>the subsequent research has focused on </a:t>
            </a:r>
            <a:r>
              <a:rPr lang="en-US" i="1" dirty="0" smtClean="0"/>
              <a:t>how</a:t>
            </a:r>
            <a:r>
              <a:rPr lang="en-US" dirty="0" smtClean="0"/>
              <a:t> information is presented</a:t>
            </a:r>
          </a:p>
          <a:p>
            <a:r>
              <a:rPr lang="en-US" dirty="0" smtClean="0"/>
              <a:t>Further transformations to fisheye views</a:t>
            </a:r>
          </a:p>
          <a:p>
            <a:pPr lvl="1"/>
            <a:r>
              <a:rPr lang="en-US" dirty="0" smtClean="0"/>
              <a:t>Geometric transformations that distort space based on the Euclidean distance between vertices and a user’s focal point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SARKAR, M. and BROWN, M. 1992. Graphical Fisheye Views of Graphs. </a:t>
            </a:r>
            <a:r>
              <a:rPr lang="en-US" sz="1200" i="1" dirty="0" smtClean="0"/>
              <a:t>Proceedings of </a:t>
            </a:r>
            <a:r>
              <a:rPr lang="en-US" sz="1200" i="1" dirty="0"/>
              <a:t>CHI'92: ACM Conference on Human Factors in Computing Systems</a:t>
            </a:r>
            <a:r>
              <a:rPr lang="en-US" sz="1200" dirty="0"/>
              <a:t>, Monterey, </a:t>
            </a:r>
            <a:r>
              <a:rPr lang="en-US" sz="1200" dirty="0" smtClean="0"/>
              <a:t>CA, ACM </a:t>
            </a:r>
            <a:r>
              <a:rPr lang="en-US" sz="1200" dirty="0"/>
              <a:t>Press, 83-91.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962400"/>
            <a:ext cx="4900613" cy="22851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826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Remember the information visualization mantra, “Overview first, zoom and filter, details on demand”1</a:t>
            </a:r>
          </a:p>
          <a:p>
            <a:r>
              <a:rPr lang="en-US" dirty="0" smtClean="0"/>
              <a:t>Providing an overview of the data set can be extremely helpful</a:t>
            </a:r>
          </a:p>
          <a:p>
            <a:pPr lvl="1"/>
            <a:r>
              <a:rPr lang="en-US" dirty="0" smtClean="0"/>
              <a:t>This presents the user with ideas about the overall trends and patterns within the data</a:t>
            </a:r>
          </a:p>
          <a:p>
            <a:pPr lvl="1"/>
            <a:r>
              <a:rPr lang="en-US" dirty="0" smtClean="0"/>
              <a:t>Assists users with navigation and search</a:t>
            </a:r>
          </a:p>
          <a:p>
            <a:pPr lvl="1"/>
            <a:r>
              <a:rPr lang="en-US" dirty="0" smtClean="0"/>
              <a:t>It allows the user to orient there activities within a global framework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80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Problems with Fisheye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User’s can misinterpret the underlying data</a:t>
            </a:r>
          </a:p>
          <a:p>
            <a:r>
              <a:rPr lang="en-US" dirty="0" smtClean="0"/>
              <a:t>User’s have a hard time in target acquisition due to the distortion of the information space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743200"/>
            <a:ext cx="4960189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2281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Previous approaches described modify the size of objects in order to support both focused and contextual views</a:t>
            </a:r>
          </a:p>
          <a:p>
            <a:r>
              <a:rPr lang="en-US" dirty="0" smtClean="0"/>
              <a:t>Scale modifications can be applied purely to the graphical portrayal of objects or semantically</a:t>
            </a:r>
          </a:p>
          <a:p>
            <a:r>
              <a:rPr lang="en-US" dirty="0" smtClean="0"/>
              <a:t>Cue-based techniques modify how objects are rendered and can introduce proxies for objects that might not be expected to appear in the display at all</a:t>
            </a:r>
          </a:p>
          <a:p>
            <a:pPr lvl="1"/>
            <a:r>
              <a:rPr lang="en-US" dirty="0" smtClean="0"/>
              <a:t>Can be used in conjunction with previously mentioned schemes</a:t>
            </a:r>
          </a:p>
          <a:p>
            <a:pPr lvl="1"/>
            <a:r>
              <a:rPr lang="en-US" dirty="0" smtClean="0"/>
              <a:t>Typically applied in response to some search criteria</a:t>
            </a:r>
          </a:p>
          <a:p>
            <a:pPr lvl="1"/>
            <a:r>
              <a:rPr lang="en-US" dirty="0" smtClean="0"/>
              <a:t>Data items satisfying search are then displayed in a modified form to alert the user to their presence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12199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Cue-Based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Need to give strong consideration to the ‘information scent’</a:t>
            </a:r>
          </a:p>
          <a:p>
            <a:pPr lvl="1"/>
            <a:r>
              <a:rPr lang="en-US" dirty="0" smtClean="0"/>
              <a:t>Strength of local cues, text labels, etc.</a:t>
            </a:r>
          </a:p>
          <a:p>
            <a:pPr lvl="1"/>
            <a:r>
              <a:rPr lang="en-US" dirty="0" smtClean="0"/>
              <a:t>These cues give an indication of the utility of a navigational path leading to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836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Cue Techniques for Highlighting 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Sematic depth of field</a:t>
            </a:r>
          </a:p>
          <a:p>
            <a:pPr lvl="1"/>
            <a:r>
              <a:rPr lang="en-US" dirty="0" smtClean="0"/>
              <a:t>Provides a natural interface for drawing user’s attention to focal items</a:t>
            </a:r>
          </a:p>
          <a:p>
            <a:pPr lvl="1"/>
            <a:r>
              <a:rPr lang="en-US" dirty="0" smtClean="0"/>
              <a:t>Items that satisfy your search criteria are in focus, otherwise, items are out of focus</a:t>
            </a:r>
            <a:endParaRPr 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3733800"/>
            <a:ext cx="2143125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81000" y="6320135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KOSARA, R., MIKSCH, S. and HAUSER, H. 2002. </a:t>
            </a:r>
            <a:r>
              <a:rPr lang="en-US" sz="1200" dirty="0" err="1"/>
              <a:t>Focus+Context</a:t>
            </a:r>
            <a:r>
              <a:rPr lang="en-US" sz="1200" dirty="0"/>
              <a:t> Taken </a:t>
            </a:r>
            <a:r>
              <a:rPr lang="en-US" sz="1200" dirty="0" smtClean="0"/>
              <a:t>Literally  </a:t>
            </a:r>
            <a:r>
              <a:rPr lang="en-US" sz="1200" i="1" dirty="0" smtClean="0"/>
              <a:t>IEEE </a:t>
            </a:r>
            <a:r>
              <a:rPr lang="en-US" sz="1200" i="1" dirty="0"/>
              <a:t>Computer Graphics and Applications 22</a:t>
            </a:r>
            <a:r>
              <a:rPr lang="en-US" sz="1200" dirty="0"/>
              <a:t>(1): 22-29.</a:t>
            </a:r>
          </a:p>
        </p:txBody>
      </p:sp>
    </p:spTree>
    <p:extLst>
      <p:ext uri="{BB962C8B-B14F-4D97-AF65-F5344CB8AC3E}">
        <p14:creationId xmlns:p14="http://schemas.microsoft.com/office/powerpoint/2010/main" val="21607549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Cue Techniques for Extending Bounds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Contextual cues about information lying outside the main display region can also be added</a:t>
            </a:r>
          </a:p>
          <a:p>
            <a:r>
              <a:rPr lang="en-US" dirty="0" smtClean="0"/>
              <a:t>Some ideas were to add ‘decorations’</a:t>
            </a:r>
          </a:p>
          <a:p>
            <a:r>
              <a:rPr lang="en-US" dirty="0" smtClean="0"/>
              <a:t>City lights interface used window-edge decorations to indicate the existence, size and/or location of objects that lay beyond the window frame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ZELLWEGER, P., MACKINLAY, J., GOOD, L., STEFIK, M. and BAUDISCH, </a:t>
            </a:r>
            <a:r>
              <a:rPr lang="en-US" sz="1200" dirty="0" smtClean="0"/>
              <a:t>P. 2002</a:t>
            </a:r>
            <a:r>
              <a:rPr lang="en-US" sz="1200" dirty="0"/>
              <a:t>. City Lights: Contextual Views in Minimal Space. </a:t>
            </a:r>
            <a:r>
              <a:rPr lang="en-US" sz="1200" i="1" dirty="0"/>
              <a:t>Extended Abstracts of CHI </a:t>
            </a:r>
            <a:r>
              <a:rPr lang="en-US" sz="1200" i="1" dirty="0" smtClean="0"/>
              <a:t>'02: ACM </a:t>
            </a:r>
            <a:r>
              <a:rPr lang="en-US" sz="1200" i="1" dirty="0"/>
              <a:t>Conference on Human Factors in Computing Systems</a:t>
            </a:r>
            <a:r>
              <a:rPr lang="en-US" sz="1200" dirty="0"/>
              <a:t>, Minneapolis, </a:t>
            </a:r>
            <a:r>
              <a:rPr lang="en-US" sz="1200" dirty="0" smtClean="0"/>
              <a:t>Minnesota, 838-839</a:t>
            </a:r>
            <a:r>
              <a:rPr lang="en-US" sz="1200" dirty="0"/>
              <a:t>.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010513"/>
            <a:ext cx="230505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59708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We develop these controls to improve performance, but which ones work?</a:t>
            </a:r>
          </a:p>
          <a:p>
            <a:pPr lvl="1"/>
            <a:r>
              <a:rPr lang="en-US" i="1" dirty="0"/>
              <a:t>Document navigation</a:t>
            </a:r>
            <a:r>
              <a:rPr lang="en-US" dirty="0"/>
              <a:t>. Thumbnail-enhanced </a:t>
            </a:r>
            <a:r>
              <a:rPr lang="en-US" dirty="0" smtClean="0"/>
              <a:t>scrollbars (O+D</a:t>
            </a:r>
            <a:r>
              <a:rPr lang="en-US" dirty="0"/>
              <a:t>) and several zooming variants are </a:t>
            </a:r>
            <a:r>
              <a:rPr lang="en-US" dirty="0" smtClean="0"/>
              <a:t>outperformed by </a:t>
            </a:r>
            <a:r>
              <a:rPr lang="en-US" dirty="0"/>
              <a:t>a zooming interface that presents all pages as </a:t>
            </a:r>
            <a:r>
              <a:rPr lang="en-US" dirty="0" smtClean="0"/>
              <a:t>a stamp-sheet </a:t>
            </a:r>
            <a:r>
              <a:rPr lang="en-US" dirty="0"/>
              <a:t>of page-thumbnails</a:t>
            </a:r>
            <a:r>
              <a:rPr lang="en-US" dirty="0" smtClean="0"/>
              <a:t>.</a:t>
            </a:r>
          </a:p>
          <a:p>
            <a:pPr lvl="1"/>
            <a:r>
              <a:rPr lang="en-US" i="1" dirty="0"/>
              <a:t>Steering tasks</a:t>
            </a:r>
            <a:r>
              <a:rPr lang="en-US" dirty="0"/>
              <a:t> (dragging through a constrained path</a:t>
            </a:r>
            <a:r>
              <a:rPr lang="en-US" dirty="0" smtClean="0"/>
              <a:t>). Results </a:t>
            </a:r>
            <a:r>
              <a:rPr lang="en-US" dirty="0"/>
              <a:t>showed that O+D and </a:t>
            </a:r>
            <a:r>
              <a:rPr lang="en-US" dirty="0" err="1"/>
              <a:t>pan+zoom</a:t>
            </a:r>
            <a:r>
              <a:rPr lang="en-US" dirty="0"/>
              <a:t> were </a:t>
            </a:r>
            <a:r>
              <a:rPr lang="en-US" dirty="0" smtClean="0"/>
              <a:t>slow compared </a:t>
            </a:r>
            <a:r>
              <a:rPr lang="en-US" dirty="0"/>
              <a:t>to several fisheye variants..</a:t>
            </a:r>
          </a:p>
        </p:txBody>
      </p:sp>
    </p:spTree>
    <p:extLst>
      <p:ext uri="{BB962C8B-B14F-4D97-AF65-F5344CB8AC3E}">
        <p14:creationId xmlns:p14="http://schemas.microsoft.com/office/powerpoint/2010/main" val="29984214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i="1" dirty="0"/>
              <a:t>Mechanical aspects of multi-scale searching</a:t>
            </a:r>
            <a:r>
              <a:rPr lang="en-US" dirty="0"/>
              <a:t>. </a:t>
            </a:r>
            <a:r>
              <a:rPr lang="en-US" dirty="0" smtClean="0"/>
              <a:t>Compared O+D</a:t>
            </a:r>
            <a:r>
              <a:rPr lang="en-US" dirty="0"/>
              <a:t>, pan and zoom, fisheye F+C, and </a:t>
            </a:r>
            <a:r>
              <a:rPr lang="en-US" dirty="0" err="1" smtClean="0"/>
              <a:t>DragMag</a:t>
            </a:r>
            <a:r>
              <a:rPr lang="en-US" dirty="0"/>
              <a:t> </a:t>
            </a:r>
            <a:r>
              <a:rPr lang="en-US" dirty="0" smtClean="0"/>
              <a:t>interfaces </a:t>
            </a:r>
            <a:r>
              <a:rPr lang="en-US" dirty="0"/>
              <a:t>for identifying abstract tasks. O+D </a:t>
            </a:r>
            <a:r>
              <a:rPr lang="en-US" dirty="0" smtClean="0"/>
              <a:t>performed best</a:t>
            </a:r>
            <a:r>
              <a:rPr lang="en-US" dirty="0"/>
              <a:t>, followed by </a:t>
            </a:r>
            <a:r>
              <a:rPr lang="en-US" dirty="0" err="1"/>
              <a:t>DragMag</a:t>
            </a:r>
            <a:r>
              <a:rPr lang="en-US" dirty="0"/>
              <a:t>, F+C, then pan and zoom</a:t>
            </a:r>
            <a:r>
              <a:rPr lang="en-US" dirty="0" smtClean="0"/>
              <a:t>.</a:t>
            </a:r>
          </a:p>
          <a:p>
            <a:pPr lvl="1"/>
            <a:r>
              <a:rPr lang="en-US" i="1" dirty="0"/>
              <a:t>Multi-point target acquisition</a:t>
            </a:r>
            <a:r>
              <a:rPr lang="en-US" dirty="0"/>
              <a:t>. Compared pan, zoom, </a:t>
            </a:r>
            <a:r>
              <a:rPr lang="en-US" dirty="0" smtClean="0"/>
              <a:t>and two </a:t>
            </a:r>
            <a:r>
              <a:rPr lang="en-US" dirty="0"/>
              <a:t>fisheye techniques for selecting pairs of </a:t>
            </a:r>
            <a:r>
              <a:rPr lang="en-US" dirty="0" smtClean="0"/>
              <a:t>points. A fisheye </a:t>
            </a:r>
            <a:r>
              <a:rPr lang="en-US" dirty="0"/>
              <a:t>allowed fastest task completion. </a:t>
            </a:r>
            <a:r>
              <a:rPr lang="en-US" dirty="0" smtClean="0"/>
              <a:t>Combined zooming </a:t>
            </a:r>
            <a:r>
              <a:rPr lang="en-US" dirty="0"/>
              <a:t>and panning was not allowed.</a:t>
            </a:r>
          </a:p>
        </p:txBody>
      </p:sp>
    </p:spTree>
    <p:extLst>
      <p:ext uri="{BB962C8B-B14F-4D97-AF65-F5344CB8AC3E}">
        <p14:creationId xmlns:p14="http://schemas.microsoft.com/office/powerpoint/2010/main" val="150740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dirty="0"/>
              <a:t>Target acquisition. Describes the fisheye moving </a:t>
            </a:r>
            <a:r>
              <a:rPr lang="en-US" dirty="0" smtClean="0"/>
              <a:t>target problem</a:t>
            </a:r>
            <a:r>
              <a:rPr lang="en-US" dirty="0"/>
              <a:t>, and proposes and evaluates ‘</a:t>
            </a:r>
            <a:r>
              <a:rPr lang="en-US" dirty="0" smtClean="0"/>
              <a:t>speed-coupled flattening</a:t>
            </a:r>
            <a:r>
              <a:rPr lang="en-US" dirty="0"/>
              <a:t>’ which eases it</a:t>
            </a:r>
            <a:r>
              <a:rPr lang="en-US" dirty="0" smtClean="0"/>
              <a:t>.</a:t>
            </a:r>
          </a:p>
          <a:p>
            <a:pPr lvl="1"/>
            <a:r>
              <a:rPr lang="fr-FR" i="1" dirty="0"/>
              <a:t>Menu item acquisition</a:t>
            </a:r>
            <a:r>
              <a:rPr lang="fr-FR" dirty="0"/>
              <a:t>. Analyses menu item </a:t>
            </a:r>
            <a:r>
              <a:rPr lang="fr-FR" dirty="0" smtClean="0"/>
              <a:t>selection </a:t>
            </a:r>
            <a:r>
              <a:rPr lang="en-US" dirty="0" smtClean="0"/>
              <a:t>with </a:t>
            </a:r>
            <a:r>
              <a:rPr lang="en-US" dirty="0"/>
              <a:t>fisheye menus. Demonstrates they are slower </a:t>
            </a:r>
            <a:r>
              <a:rPr lang="en-US" dirty="0" smtClean="0"/>
              <a:t>than traditional </a:t>
            </a:r>
            <a:r>
              <a:rPr lang="en-US" dirty="0"/>
              <a:t>hierarchical menus.</a:t>
            </a:r>
          </a:p>
        </p:txBody>
      </p:sp>
    </p:spTree>
    <p:extLst>
      <p:ext uri="{BB962C8B-B14F-4D97-AF65-F5344CB8AC3E}">
        <p14:creationId xmlns:p14="http://schemas.microsoft.com/office/powerpoint/2010/main" val="275005389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Single window with horizontal and vertical </a:t>
            </a:r>
            <a:r>
              <a:rPr lang="en-US" sz="2800" dirty="0" smtClean="0"/>
              <a:t>panning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Works only when zoom factor is relatively </a:t>
            </a:r>
            <a:r>
              <a:rPr lang="en-US" sz="2800" dirty="0" smtClean="0"/>
              <a:t>small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Example: Windows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6287570"/>
              </p:ext>
            </p:extLst>
          </p:nvPr>
        </p:nvGraphicFramePr>
        <p:xfrm>
          <a:off x="4038600" y="2590800"/>
          <a:ext cx="3352800" cy="373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Image" r:id="rId3" imgW="3795713" imgH="4184650" progId="Photoshop.Image.5">
                  <p:embed/>
                </p:oleObj>
              </mc:Choice>
              <mc:Fallback>
                <p:oleObj name="Image" r:id="rId3" imgW="3795713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2590800"/>
                        <a:ext cx="3352800" cy="3733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+ Detail: http://www.cc.gatech.edu/~stasko/7450/Notes/overdetail.pdf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56531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Single Window with Zoom and Replace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Global view with selectable zoom area which then becomes entire view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Variations can let users pan and adjust zoomed area and adjust levels of magnification</a:t>
            </a:r>
          </a:p>
          <a:p>
            <a:pPr>
              <a:lnSpc>
                <a:spcPct val="90000"/>
              </a:lnSpc>
            </a:pPr>
            <a:r>
              <a:rPr lang="en-US" sz="2800" dirty="0"/>
              <a:t>Context switch can be </a:t>
            </a:r>
            <a:r>
              <a:rPr lang="en-US" sz="2800" dirty="0" smtClean="0"/>
              <a:t>disorienting</a:t>
            </a:r>
            <a:endParaRPr lang="en-US" sz="2800" dirty="0"/>
          </a:p>
          <a:p>
            <a:pPr>
              <a:lnSpc>
                <a:spcPct val="90000"/>
              </a:lnSpc>
            </a:pPr>
            <a:r>
              <a:rPr lang="en-US" sz="2800" dirty="0"/>
              <a:t>Example: CAD/CAM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64075" y="1885950"/>
          <a:ext cx="3941763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7" name="Image" r:id="rId3" imgW="3941763" imgH="4184650" progId="Photoshop.Image.5">
                  <p:embed/>
                </p:oleObj>
              </mc:Choice>
              <mc:Fallback>
                <p:oleObj name="Image" r:id="rId3" imgW="3941763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4075" y="1885950"/>
                        <a:ext cx="3941763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303661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information visualization mantra, we talk about “details on demand”</a:t>
            </a:r>
          </a:p>
          <a:p>
            <a:r>
              <a:rPr lang="en-US" dirty="0" smtClean="0"/>
              <a:t>View want to examine details for individual cases and variables; however, we need techniques that allow help them find and focus on details of interest</a:t>
            </a:r>
          </a:p>
          <a:p>
            <a:r>
              <a:rPr lang="en-US" dirty="0" smtClean="0"/>
              <a:t>In past lectures, we talked about the addition of machine learning and statistical analysis to help point out regions of interest</a:t>
            </a:r>
          </a:p>
        </p:txBody>
      </p:sp>
    </p:spTree>
    <p:extLst>
      <p:ext uri="{BB962C8B-B14F-4D97-AF65-F5344CB8AC3E}">
        <p14:creationId xmlns:p14="http://schemas.microsoft.com/office/powerpoint/2010/main" val="284331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Coordinated Pair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810000" cy="4572000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Combined display of the overview and local magnified view (separate views)</a:t>
            </a:r>
          </a:p>
          <a:p>
            <a:r>
              <a:rPr lang="en-US" sz="2800" dirty="0"/>
              <a:t>Some implementations reserve large space for overview; others for detail</a:t>
            </a:r>
          </a:p>
          <a:p>
            <a:r>
              <a:rPr lang="en-US" sz="2800" dirty="0"/>
              <a:t>Issue: How big are different views and where do they go?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2785297"/>
              </p:ext>
            </p:extLst>
          </p:nvPr>
        </p:nvGraphicFramePr>
        <p:xfrm>
          <a:off x="5033963" y="1885950"/>
          <a:ext cx="320198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" name="Image" r:id="rId3" imgW="3201988" imgH="4184650" progId="Photoshop.Image.5">
                  <p:embed/>
                </p:oleObj>
              </mc:Choice>
              <mc:Fallback>
                <p:oleObj name="Image" r:id="rId3" imgW="320198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3963" y="1885950"/>
                        <a:ext cx="320198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4226589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Tiled Multilevel Browser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Combined global, intermediate, and detail views</a:t>
            </a:r>
          </a:p>
          <a:p>
            <a:pPr>
              <a:lnSpc>
                <a:spcPct val="90000"/>
              </a:lnSpc>
            </a:pPr>
            <a:r>
              <a:rPr lang="en-US" sz="2400" dirty="0"/>
              <a:t>Views do not </a:t>
            </a:r>
            <a:r>
              <a:rPr lang="en-US" sz="2400" dirty="0" smtClean="0"/>
              <a:t>overlap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Good implementations closely relate the views, allowing panning in one view to affect others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744714"/>
              </p:ext>
            </p:extLst>
          </p:nvPr>
        </p:nvGraphicFramePr>
        <p:xfrm>
          <a:off x="4622800" y="1509713"/>
          <a:ext cx="4025900" cy="298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3" name="Image" r:id="rId3" imgW="4025900" imgH="2986088" progId="Photoshop.Image.5">
                  <p:embed/>
                </p:oleObj>
              </mc:Choice>
              <mc:Fallback>
                <p:oleObj name="Image" r:id="rId3" imgW="4025900" imgH="2986088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2800" y="1509713"/>
                        <a:ext cx="4025900" cy="298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7187932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Free Zoom and Multiple Overlap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581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Overview presented first; user selects area to zoom and area in which to create detailed </a:t>
            </a:r>
            <a:r>
              <a:rPr lang="en-US" sz="2400" dirty="0" smtClean="0"/>
              <a:t>view</a:t>
            </a: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Flexible layout, but users must perform manual window </a:t>
            </a:r>
            <a:r>
              <a:rPr lang="en-US" sz="2400" dirty="0" smtClean="0"/>
              <a:t>management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072275"/>
              </p:ext>
            </p:extLst>
          </p:nvPr>
        </p:nvGraphicFramePr>
        <p:xfrm>
          <a:off x="4632325" y="1600200"/>
          <a:ext cx="4006850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1" name="Image" r:id="rId3" imgW="4006850" imgH="4184650" progId="Photoshop.Image.5">
                  <p:embed/>
                </p:oleObj>
              </mc:Choice>
              <mc:Fallback>
                <p:oleObj name="Image" r:id="rId3" imgW="4006850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2325" y="1600200"/>
                        <a:ext cx="4006850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8606486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Bifocal Magnified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r>
              <a:rPr lang="en-US" sz="2400" dirty="0"/>
              <a:t>“Magnifying glass” zoomed image floats over overview </a:t>
            </a:r>
            <a:r>
              <a:rPr lang="en-US" sz="2400" dirty="0" smtClean="0"/>
              <a:t>image</a:t>
            </a:r>
            <a:endParaRPr lang="en-US" sz="2400" dirty="0"/>
          </a:p>
          <a:p>
            <a:r>
              <a:rPr lang="en-US" sz="2400" dirty="0"/>
              <a:t>Neighboring objects are obscured by the zoomed window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68838" y="1885950"/>
          <a:ext cx="393223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9" name="Image" r:id="rId3" imgW="3932238" imgH="4184650" progId="Photoshop.Image.5">
                  <p:embed/>
                </p:oleObj>
              </mc:Choice>
              <mc:Fallback>
                <p:oleObj name="Image" r:id="rId3" imgW="393223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68838" y="1885950"/>
                        <a:ext cx="393223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40773986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Fish-Eye 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657600" cy="4572000"/>
          </a:xfrm>
        </p:spPr>
        <p:txBody>
          <a:bodyPr/>
          <a:lstStyle/>
          <a:p>
            <a:r>
              <a:rPr lang="en-US" sz="2800" dirty="0"/>
              <a:t>Magnified image is distorted so that focus is at high magnification, periphery at low</a:t>
            </a:r>
          </a:p>
          <a:p>
            <a:r>
              <a:rPr lang="en-US" sz="2800" dirty="0"/>
              <a:t>All in one view</a:t>
            </a:r>
          </a:p>
          <a:p>
            <a:r>
              <a:rPr lang="en-US" sz="2800" dirty="0"/>
              <a:t>Distortion can be disorienting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/>
          </p:cNvGraphicFramePr>
          <p:nvPr/>
        </p:nvGraphicFramePr>
        <p:xfrm>
          <a:off x="4675188" y="1885950"/>
          <a:ext cx="3919537" cy="418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87" name="Image" r:id="rId3" imgW="3919538" imgH="4184650" progId="Photoshop.Image.5">
                  <p:embed/>
                </p:oleObj>
              </mc:Choice>
              <mc:Fallback>
                <p:oleObj name="Image" r:id="rId3" imgW="3919538" imgH="4184650" progId="Photoshop.Image.5">
                  <p:embed/>
                  <p:pic>
                    <p:nvPicPr>
                      <p:cNvPr id="0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188" y="1885950"/>
                        <a:ext cx="3919537" cy="4184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192452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Readings and Homework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Required Reading:</a:t>
            </a:r>
          </a:p>
          <a:p>
            <a:pPr lvl="1"/>
            <a:r>
              <a:rPr lang="en-US" dirty="0"/>
              <a:t>A. Cockburn, A. </a:t>
            </a:r>
            <a:r>
              <a:rPr lang="en-US" dirty="0" err="1"/>
              <a:t>Karlson</a:t>
            </a:r>
            <a:r>
              <a:rPr lang="en-US" dirty="0"/>
              <a:t>, and B. </a:t>
            </a:r>
            <a:r>
              <a:rPr lang="en-US" dirty="0" err="1"/>
              <a:t>Bederson</a:t>
            </a:r>
            <a:r>
              <a:rPr lang="en-US" dirty="0"/>
              <a:t>, "A Review of </a:t>
            </a:r>
            <a:r>
              <a:rPr lang="en-US" dirty="0" err="1"/>
              <a:t>Overview+Detail</a:t>
            </a:r>
            <a:r>
              <a:rPr lang="en-US" dirty="0"/>
              <a:t>, Zooming, and </a:t>
            </a:r>
            <a:r>
              <a:rPr lang="en-US" dirty="0" err="1"/>
              <a:t>Focus+Context</a:t>
            </a:r>
            <a:r>
              <a:rPr lang="en-US" dirty="0"/>
              <a:t> Interfaces", </a:t>
            </a:r>
            <a:r>
              <a:rPr lang="en-US" i="1" dirty="0"/>
              <a:t>ACM Computing Surveys</a:t>
            </a:r>
            <a:r>
              <a:rPr lang="en-US" dirty="0"/>
              <a:t>, Vol. 41, No. 1, Dec. 2008, pp. </a:t>
            </a:r>
            <a:r>
              <a:rPr lang="en-US" dirty="0" smtClean="0"/>
              <a:t>2:1-2:31</a:t>
            </a:r>
          </a:p>
          <a:p>
            <a:pPr lvl="1"/>
            <a:r>
              <a:rPr lang="en-US" dirty="0" smtClean="0"/>
              <a:t>C</a:t>
            </a:r>
            <a:r>
              <a:rPr lang="en-US" dirty="0"/>
              <a:t>. </a:t>
            </a:r>
            <a:r>
              <a:rPr lang="en-US" dirty="0" err="1"/>
              <a:t>Plaisant</a:t>
            </a:r>
            <a:r>
              <a:rPr lang="en-US" dirty="0"/>
              <a:t>, D. Carr, and B. </a:t>
            </a:r>
            <a:r>
              <a:rPr lang="en-US" dirty="0" err="1"/>
              <a:t>Shneiderman</a:t>
            </a:r>
            <a:r>
              <a:rPr lang="en-US" dirty="0"/>
              <a:t>, "Image-Browser Taxonomy and Guidelines for Designers", </a:t>
            </a:r>
            <a:r>
              <a:rPr lang="en-US" i="1" dirty="0"/>
              <a:t>IEEE Software</a:t>
            </a:r>
            <a:r>
              <a:rPr lang="en-US" dirty="0"/>
              <a:t>, Vol. 12, No. 2, pp. 21-32, March 1995</a:t>
            </a:r>
            <a:r>
              <a:rPr lang="en-US"/>
              <a:t>.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1181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Transitioning Between Data Views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Many interfaces schemes exist that allow users to move between focused and contextual views of a data set</a:t>
            </a:r>
          </a:p>
          <a:p>
            <a:r>
              <a:rPr lang="en-US" dirty="0" smtClean="0"/>
              <a:t>Can categorize these schemes into four sorts of approaches</a:t>
            </a:r>
          </a:p>
          <a:p>
            <a:pPr lvl="1"/>
            <a:r>
              <a:rPr lang="en-US" dirty="0" err="1" smtClean="0"/>
              <a:t>Overview+detail</a:t>
            </a:r>
            <a:endParaRPr lang="en-US" dirty="0" smtClean="0"/>
          </a:p>
          <a:p>
            <a:pPr lvl="2"/>
            <a:r>
              <a:rPr lang="en-US" dirty="0" smtClean="0"/>
              <a:t>Uses a spatial separation between focused and contextual views</a:t>
            </a:r>
          </a:p>
          <a:p>
            <a:pPr lvl="1"/>
            <a:r>
              <a:rPr lang="en-US" dirty="0" smtClean="0"/>
              <a:t>Zooming</a:t>
            </a:r>
          </a:p>
          <a:p>
            <a:pPr lvl="2"/>
            <a:r>
              <a:rPr lang="en-US" dirty="0" smtClean="0"/>
              <a:t>Uses a temporal separation</a:t>
            </a:r>
          </a:p>
          <a:p>
            <a:pPr lvl="1"/>
            <a:r>
              <a:rPr lang="en-US" dirty="0" err="1" smtClean="0"/>
              <a:t>Focus+Context</a:t>
            </a:r>
            <a:endParaRPr lang="en-US" dirty="0" smtClean="0"/>
          </a:p>
          <a:p>
            <a:pPr lvl="2"/>
            <a:r>
              <a:rPr lang="en-US" dirty="0" smtClean="0"/>
              <a:t>Displays focus within the context</a:t>
            </a:r>
          </a:p>
          <a:p>
            <a:pPr lvl="1"/>
            <a:r>
              <a:rPr lang="en-US" dirty="0" smtClean="0"/>
              <a:t>Cue-Based</a:t>
            </a:r>
          </a:p>
          <a:p>
            <a:pPr lvl="2"/>
            <a:r>
              <a:rPr lang="en-US" dirty="0" smtClean="0"/>
              <a:t>Selectively highlight/</a:t>
            </a:r>
            <a:r>
              <a:rPr lang="en-US" dirty="0" err="1" smtClean="0"/>
              <a:t>supress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A. Cockburn, A. </a:t>
            </a:r>
            <a:r>
              <a:rPr lang="en-US" sz="1200" dirty="0" err="1"/>
              <a:t>Karlson</a:t>
            </a:r>
            <a:r>
              <a:rPr lang="en-US" sz="1200" dirty="0"/>
              <a:t>, and B. </a:t>
            </a:r>
            <a:r>
              <a:rPr lang="en-US" sz="1200" dirty="0" err="1"/>
              <a:t>Bederson</a:t>
            </a:r>
            <a:r>
              <a:rPr lang="en-US" sz="1200" dirty="0"/>
              <a:t>, "A Review of </a:t>
            </a:r>
            <a:r>
              <a:rPr lang="en-US" sz="1200" dirty="0" err="1"/>
              <a:t>Overview+Detail</a:t>
            </a:r>
            <a:r>
              <a:rPr lang="en-US" sz="1200" dirty="0"/>
              <a:t>, Zooming, and </a:t>
            </a:r>
            <a:r>
              <a:rPr lang="en-US" sz="1200" dirty="0" err="1"/>
              <a:t>Focus+Context</a:t>
            </a:r>
            <a:r>
              <a:rPr lang="en-US" sz="1200" dirty="0"/>
              <a:t> Interfaces", </a:t>
            </a:r>
            <a:r>
              <a:rPr lang="en-US" sz="1200" i="1" dirty="0"/>
              <a:t>ACM Computing Surveys</a:t>
            </a:r>
            <a:r>
              <a:rPr lang="en-US" sz="1200" dirty="0"/>
              <a:t>, Vol. 41, No. 1, Dec. 2008, pp. 2:1-2:31.</a:t>
            </a:r>
          </a:p>
        </p:txBody>
      </p:sp>
    </p:spTree>
    <p:extLst>
      <p:ext uri="{BB962C8B-B14F-4D97-AF65-F5344CB8AC3E}">
        <p14:creationId xmlns:p14="http://schemas.microsoft.com/office/powerpoint/2010/main" val="372080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Interface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Traditional mechanisms involve trade-offs between allowing information to be moved or spatially partitioned</a:t>
            </a:r>
          </a:p>
          <a:p>
            <a:pPr lvl="1"/>
            <a:r>
              <a:rPr lang="en-US" dirty="0" smtClean="0"/>
              <a:t>Movement</a:t>
            </a:r>
          </a:p>
          <a:p>
            <a:pPr lvl="2"/>
            <a:r>
              <a:rPr lang="en-US" dirty="0" smtClean="0"/>
              <a:t>Paging</a:t>
            </a:r>
          </a:p>
          <a:p>
            <a:pPr lvl="2"/>
            <a:r>
              <a:rPr lang="en-US" dirty="0" smtClean="0"/>
              <a:t>Scrolling</a:t>
            </a:r>
          </a:p>
          <a:p>
            <a:pPr lvl="2"/>
            <a:r>
              <a:rPr lang="en-US" dirty="0" smtClean="0"/>
              <a:t>Panning</a:t>
            </a:r>
          </a:p>
          <a:p>
            <a:pPr lvl="1"/>
            <a:r>
              <a:rPr lang="en-US" dirty="0" smtClean="0"/>
              <a:t>Spatial</a:t>
            </a:r>
          </a:p>
          <a:p>
            <a:pPr lvl="2"/>
            <a:r>
              <a:rPr lang="en-US" dirty="0" smtClean="0"/>
              <a:t>Windowing</a:t>
            </a:r>
          </a:p>
          <a:p>
            <a:pPr lvl="2"/>
            <a:r>
              <a:rPr lang="en-US" dirty="0" smtClean="0"/>
              <a:t>Menus</a:t>
            </a:r>
          </a:p>
          <a:p>
            <a:r>
              <a:rPr lang="en-US" dirty="0" smtClean="0"/>
              <a:t>While Windowing and Scrolling are standard in most interfaces, they introduce a discontinuity between the information displayed at different times and places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A. Cockburn, A. </a:t>
            </a:r>
            <a:r>
              <a:rPr lang="en-US" sz="1200" dirty="0" err="1" smtClean="0"/>
              <a:t>Karlson</a:t>
            </a:r>
            <a:r>
              <a:rPr lang="en-US" sz="1200" dirty="0" smtClean="0"/>
              <a:t>, and B. </a:t>
            </a:r>
            <a:r>
              <a:rPr lang="en-US" sz="1200" dirty="0" err="1" smtClean="0"/>
              <a:t>Bederson</a:t>
            </a:r>
            <a:r>
              <a:rPr lang="en-US" sz="1200" dirty="0" smtClean="0"/>
              <a:t>, "A Review of </a:t>
            </a:r>
            <a:r>
              <a:rPr lang="en-US" sz="1200" dirty="0" err="1" smtClean="0"/>
              <a:t>Overview+Detail</a:t>
            </a:r>
            <a:r>
              <a:rPr lang="en-US" sz="1200" dirty="0" smtClean="0"/>
              <a:t>, Zooming, and </a:t>
            </a:r>
            <a:r>
              <a:rPr lang="en-US" sz="1200" dirty="0" err="1" smtClean="0"/>
              <a:t>Focus+Context</a:t>
            </a:r>
            <a:r>
              <a:rPr lang="en-US" sz="1200" dirty="0" smtClean="0"/>
              <a:t> Interfaces", </a:t>
            </a:r>
            <a:r>
              <a:rPr lang="en-US" sz="1200" i="1" dirty="0" smtClean="0"/>
              <a:t>ACM Computing Surveys</a:t>
            </a:r>
            <a:r>
              <a:rPr lang="en-US" sz="1200" dirty="0" smtClean="0"/>
              <a:t>, Vol. 41, No. 1, Dec. 2008, pp. 2:1-2:31.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17543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Traditional Interface Mechanisms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These discontinuities can cause cognitive and mechanical burdens for the user</a:t>
            </a:r>
          </a:p>
          <a:p>
            <a:r>
              <a:rPr lang="en-US" dirty="0" smtClean="0"/>
              <a:t>User must mentally assimilate the overall structure of the information space</a:t>
            </a:r>
          </a:p>
          <a:p>
            <a:r>
              <a:rPr lang="en-US" dirty="0" smtClean="0"/>
              <a:t>Reducing the discontinuity between views reduces the cognitive load by allowing rapid glances to check on information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3201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GRUDIN, J. 2001. Partitioning Digital Worlds: Focal and Peripheral Awareness </a:t>
            </a:r>
            <a:r>
              <a:rPr lang="en-US" sz="1200" dirty="0" smtClean="0"/>
              <a:t>in Multiple </a:t>
            </a:r>
            <a:r>
              <a:rPr lang="en-US" sz="1200" dirty="0"/>
              <a:t>Monitor Use. </a:t>
            </a:r>
            <a:r>
              <a:rPr lang="en-US" sz="1200" i="1" dirty="0"/>
              <a:t>Proceedings of CHI'01: ACM Conference </a:t>
            </a:r>
            <a:r>
              <a:rPr lang="en-US" sz="1200" i="1" dirty="0" smtClean="0"/>
              <a:t>on Human </a:t>
            </a:r>
            <a:r>
              <a:rPr lang="en-US" sz="1200" i="1" dirty="0"/>
              <a:t>Factors </a:t>
            </a:r>
            <a:r>
              <a:rPr lang="en-US" sz="1200" i="1" dirty="0" smtClean="0"/>
              <a:t>in Computing </a:t>
            </a:r>
            <a:r>
              <a:rPr lang="en-US" sz="1200" i="1" dirty="0"/>
              <a:t>Systems</a:t>
            </a:r>
            <a:r>
              <a:rPr lang="en-US" sz="1200" dirty="0"/>
              <a:t>, Seattle, Washington, 458-465.</a:t>
            </a:r>
          </a:p>
        </p:txBody>
      </p:sp>
    </p:spTree>
    <p:extLst>
      <p:ext uri="{BB962C8B-B14F-4D97-AF65-F5344CB8AC3E}">
        <p14:creationId xmlns:p14="http://schemas.microsoft.com/office/powerpoint/2010/main" val="139724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Efficiency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Interacting with a dataset requires a bit of thought in how the visualization should respond</a:t>
            </a:r>
          </a:p>
          <a:p>
            <a:r>
              <a:rPr lang="en-US" b="1" dirty="0" smtClean="0"/>
              <a:t>Level of detail</a:t>
            </a:r>
          </a:p>
          <a:p>
            <a:pPr lvl="1"/>
            <a:r>
              <a:rPr lang="en-US" dirty="0" smtClean="0"/>
              <a:t>Render items depending on how large they are on the screen</a:t>
            </a:r>
          </a:p>
          <a:p>
            <a:pPr lvl="1"/>
            <a:r>
              <a:rPr lang="en-US" dirty="0" smtClean="0"/>
              <a:t>Don’t necessarily draw items below a certain size</a:t>
            </a:r>
          </a:p>
          <a:p>
            <a:r>
              <a:rPr lang="en-US" b="1" dirty="0" smtClean="0"/>
              <a:t>Refinement</a:t>
            </a:r>
            <a:endParaRPr lang="en-US" dirty="0" smtClean="0"/>
          </a:p>
          <a:p>
            <a:pPr lvl="1"/>
            <a:r>
              <a:rPr lang="en-US" dirty="0" smtClean="0"/>
              <a:t>Render fast with low detail while moving, refine image when still</a:t>
            </a:r>
          </a:p>
          <a:p>
            <a:r>
              <a:rPr lang="en-US" b="1" dirty="0" smtClean="0"/>
              <a:t>Region Management</a:t>
            </a:r>
            <a:endParaRPr lang="en-US" dirty="0" smtClean="0"/>
          </a:p>
          <a:p>
            <a:pPr lvl="1"/>
            <a:r>
              <a:rPr lang="en-US" dirty="0" smtClean="0"/>
              <a:t>Only update portion of screen that has been changed</a:t>
            </a:r>
          </a:p>
          <a:p>
            <a:r>
              <a:rPr lang="en-US" b="1" dirty="0" smtClean="0"/>
              <a:t>Interruption</a:t>
            </a:r>
            <a:endParaRPr lang="en-US" dirty="0" smtClean="0"/>
          </a:p>
          <a:p>
            <a:pPr lvl="1"/>
            <a:r>
              <a:rPr lang="en-US" dirty="0" smtClean="0"/>
              <a:t>User input takes precedence, move animation to end state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2577510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Pan and Scroll</a:t>
            </a:r>
          </a:p>
          <a:p>
            <a:pPr lvl="1"/>
            <a:r>
              <a:rPr lang="en-US" dirty="0" smtClean="0"/>
              <a:t>Provides a larger virtual screen by allowing the user to move to different areas</a:t>
            </a:r>
          </a:p>
          <a:p>
            <a:pPr lvl="1"/>
            <a:r>
              <a:rPr lang="en-US" dirty="0" smtClean="0"/>
              <a:t>Problem is that the interaction is a bit clunky</a:t>
            </a:r>
          </a:p>
          <a:p>
            <a:pPr lvl="1"/>
            <a:r>
              <a:rPr lang="en-US" dirty="0" smtClean="0"/>
              <a:t>You only get to see one piece of the data as you pan around the data set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6504801"/>
            <a:ext cx="8382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Details from this slide taken from John </a:t>
            </a:r>
            <a:r>
              <a:rPr lang="en-US" sz="1200" dirty="0" err="1" smtClean="0"/>
              <a:t>Stasko’s</a:t>
            </a:r>
            <a:r>
              <a:rPr lang="en-US" sz="1200" dirty="0" smtClean="0"/>
              <a:t> Lecture on Overview </a:t>
            </a:r>
            <a:r>
              <a:rPr lang="en-US" sz="1200" dirty="0"/>
              <a:t>+ Detail: http://www.cc.gatech.edu/~stasko/7450/Notes/overdetail.pdf</a:t>
            </a:r>
          </a:p>
        </p:txBody>
      </p:sp>
    </p:spTree>
    <p:extLst>
      <p:ext uri="{BB962C8B-B14F-4D97-AF65-F5344CB8AC3E}">
        <p14:creationId xmlns:p14="http://schemas.microsoft.com/office/powerpoint/2010/main" val="80119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quity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Equity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Equity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9778</TotalTime>
  <Words>3811</Words>
  <Application>Microsoft Office PowerPoint</Application>
  <PresentationFormat>On-screen Show (4:3)</PresentationFormat>
  <Paragraphs>269</Paragraphs>
  <Slides>45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7" baseType="lpstr">
      <vt:lpstr>Equity</vt:lpstr>
      <vt:lpstr>Image</vt:lpstr>
      <vt:lpstr>CSE 591 Overview and Detail</vt:lpstr>
      <vt:lpstr>Problems of Scale</vt:lpstr>
      <vt:lpstr>Overview</vt:lpstr>
      <vt:lpstr>Details</vt:lpstr>
      <vt:lpstr>Transitioning Between Data Views</vt:lpstr>
      <vt:lpstr>Traditional Interface Mechanisms</vt:lpstr>
      <vt:lpstr>Traditional Interface Mechanisms</vt:lpstr>
      <vt:lpstr>Efficiency Measures</vt:lpstr>
      <vt:lpstr>Common Techniques</vt:lpstr>
      <vt:lpstr>Overview+Detail</vt:lpstr>
      <vt:lpstr>Overview+Detail</vt:lpstr>
      <vt:lpstr>Scrollbars</vt:lpstr>
      <vt:lpstr>Thumbnail Overview</vt:lpstr>
      <vt:lpstr>Thumbnail Overview</vt:lpstr>
      <vt:lpstr>Standard Overview+Detail Views</vt:lpstr>
      <vt:lpstr>Standard Overview+Detail Views</vt:lpstr>
      <vt:lpstr>Lenses and Z-separation</vt:lpstr>
      <vt:lpstr>Zooming</vt:lpstr>
      <vt:lpstr>Zooming</vt:lpstr>
      <vt:lpstr>Zooming</vt:lpstr>
      <vt:lpstr>Space-Scale Diagram</vt:lpstr>
      <vt:lpstr>Issues in Zooming</vt:lpstr>
      <vt:lpstr>PhotoMesa</vt:lpstr>
      <vt:lpstr>Animation in Zoom</vt:lpstr>
      <vt:lpstr>Parallel Zooming</vt:lpstr>
      <vt:lpstr>Focus+Context</vt:lpstr>
      <vt:lpstr>Focus+Context</vt:lpstr>
      <vt:lpstr>Fisheye Theoretical Foundations</vt:lpstr>
      <vt:lpstr>Fisheye Theoretical Foundations</vt:lpstr>
      <vt:lpstr>Potential Problems with Fisheye</vt:lpstr>
      <vt:lpstr>Cue-Based</vt:lpstr>
      <vt:lpstr>Cue-Based</vt:lpstr>
      <vt:lpstr>Cue Techniques for Highlighting Object</vt:lpstr>
      <vt:lpstr>Cue Techniques for Extending Bounds</vt:lpstr>
      <vt:lpstr>Evaluation</vt:lpstr>
      <vt:lpstr>Evaluation</vt:lpstr>
      <vt:lpstr>Evaluation</vt:lpstr>
      <vt:lpstr>Detail Only</vt:lpstr>
      <vt:lpstr>Single Window with Zoom and Replace</vt:lpstr>
      <vt:lpstr>Single Coordinated Pair</vt:lpstr>
      <vt:lpstr>Tiled Multilevel Browser</vt:lpstr>
      <vt:lpstr>Free Zoom and Multiple Overlap</vt:lpstr>
      <vt:lpstr>Bifocal Magnified</vt:lpstr>
      <vt:lpstr>Fish-Eye View</vt:lpstr>
      <vt:lpstr>Readings and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cadlabadmin</dc:creator>
  <cp:lastModifiedBy>Ross Maciejewski</cp:lastModifiedBy>
  <cp:revision>354</cp:revision>
  <dcterms:created xsi:type="dcterms:W3CDTF">2011-08-04T19:58:28Z</dcterms:created>
  <dcterms:modified xsi:type="dcterms:W3CDTF">2014-02-16T20:18:56Z</dcterms:modified>
</cp:coreProperties>
</file>